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57" r:id="rId5"/>
    <p:sldId id="259" r:id="rId6"/>
    <p:sldId id="260" r:id="rId7"/>
    <p:sldId id="275" r:id="rId8"/>
    <p:sldId id="263" r:id="rId9"/>
    <p:sldId id="266" r:id="rId10"/>
    <p:sldId id="270" r:id="rId11"/>
    <p:sldId id="264" r:id="rId12"/>
    <p:sldId id="268" r:id="rId13"/>
    <p:sldId id="269" r:id="rId14"/>
    <p:sldId id="267" r:id="rId15"/>
    <p:sldId id="265" r:id="rId16"/>
    <p:sldId id="271" r:id="rId17"/>
    <p:sldId id="277" r:id="rId18"/>
    <p:sldId id="272" r:id="rId19"/>
    <p:sldId id="273" r:id="rId20"/>
    <p:sldId id="274" r:id="rId21"/>
    <p:sldId id="279" r:id="rId22"/>
    <p:sldId id="280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1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A7F1E8-B51B-4335-B30B-504D952879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9450-5379-43EF-88DE-01E7146DD3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37A3F-75F3-4E30-B172-2221B6F831C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1E33CCC-55DD-44CC-A364-B3E59B882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CBC6729-DE7E-4011-8D10-39E32375E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F7C98-2C55-4343-980F-BA3C263FAA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15CEA-C09A-4313-A845-E7E989479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5F5BB-6B41-46DF-A9C0-0A1FC6C080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A71F-4818-48F1-91F9-3EF051731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CD8EA-0927-4950-95F4-328A4C459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12D68-3402-44F2-8C5C-B7BB314F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E200-A930-46A8-A053-95691A2D1E59}" type="datetime1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928C-60E5-4626-AFED-8A91B515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AD2C1-5CA7-4E26-969D-87C5C577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3DED-CFAC-4438-941E-4182743A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0E7AF-4A4F-4384-8148-273259416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C4E3-5B4A-466E-887F-44CD9893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65EC6-2CE8-42D3-BF31-1D25F65D114C}" type="datetime1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BF7F5-9EB6-4653-9528-53273C5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8842-8EE5-4728-B50D-9BC290B5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EFE9F-CC43-4585-BDE3-A025A60FA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58DA4-20BF-4575-B03B-A4F24A12C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78807-8596-48EF-B6F8-73A7B2B0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50B76-4AB0-414D-8A60-4AA9737FC14E}" type="datetime1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4E28-0803-4EF9-92D9-0708C5C9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F240-9DAA-442F-9D86-9FCA0989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4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843C-55BD-4EA5-BB1D-2449FAE2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0456-7F58-4A54-B68D-DF0299CE7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55C1F-FE26-417C-9288-E9A414CC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5832-427B-444F-B05D-6BC39B640D93}" type="datetime1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4E2C-564C-43DF-8BDC-0FD6362A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B579-108F-4127-BCDC-26FB132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3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68D0-26F9-4070-8F40-A4C7AB76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AF30D-1941-4552-B614-F8327FD87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0100A-93BE-4BB7-A0CE-C3F7661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9077-7A75-46AF-A6C9-D475C454DBFC}" type="datetime1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24DC-E397-4A64-AB5C-8B8D50F1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EB38A-39B3-4EBC-AA98-78243F61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CF27-254B-42FC-9169-0E5F2C27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3A62-942C-46C5-9497-69D66A4AC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5C754-DE2B-42D8-A5EF-B5C2F140E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AF230-A239-47EF-AFCD-F34963F8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FD5F5-1A47-4613-9354-426D49C0CAD5}" type="datetime1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26612-3017-437B-AE91-0BA64FCE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664A2-5BE6-4B74-B1AF-11BE02B3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0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B7B4-BA0F-407B-BDF7-07F1066B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8904A-117C-4352-BD29-E03B9A687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825CC-A34B-4C68-99B3-E3230B212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BFABB-B7A5-48FB-B293-FC890782C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04942-EDEE-474C-8B10-CE2F0E76C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EAB5-40A2-4B56-AB34-10D6BF36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54A0-D746-481A-AE25-EC7480C9542C}" type="datetime1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9102C-C640-4F47-ACB0-CAE04039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351A0-87CA-40A5-A02A-904587AA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7D32-A60A-450F-A647-3E0D0CCE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5B4FB-746F-43EC-85E2-189ACAD5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2B36-20AF-474B-B9DA-2B61D0201A6B}" type="datetime1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5A9D6-8AC1-4B3A-9492-ABF9B87B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4C3EF-B6EC-44AF-A97C-08FA823A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8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CCBBF-0036-4AEB-90AF-C46DF2B5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F2DC-7223-457B-9777-5D58A7332D95}" type="datetime1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10E30-F4C3-4D4F-BB85-F41BB81E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858FE-04BC-4DBA-84F4-53F719FF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575B-4C7A-4E38-BFEE-4B1445BD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D25C-CEFE-4710-A017-256B01312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43862-563C-4E5C-9F2A-62A82A13C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6B07-F95A-4574-A897-E3EB5936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9A26-F1E5-4455-A0B8-A375CB924A77}" type="datetime1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E083E-59AE-43B4-966B-B6E8CA19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93310-1918-4928-A4A4-03AA4CA9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8CFC-4300-4E90-BAE3-6F60FE8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A752C-0BA5-43F7-B018-C76F573F8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80E63-134D-4C32-8B84-CC3173AA7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BE558-FA6C-4022-88EE-2E010F27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3728-71D9-4688-89EA-F9390DAC8D49}" type="datetime1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2CCD2-6F45-4322-B433-2EEAE59D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61C17-1A7F-4C29-BB14-B69E787A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7BAC8-DDDD-4360-926C-BD36180F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3FD8-F154-4A54-AB95-44163A6F6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622A4-5390-40CF-AB86-D77BE4DCC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612A-743A-4FB5-AE2D-3A1B010B8E43}" type="datetime1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F79A-1B61-432A-B0A8-6DFF0CB7A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0B70-26EC-4034-A229-64E7E0246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3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0DF5-1402-4E49-A247-8303462A3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324" y="868362"/>
            <a:ext cx="10387390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Influence of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Confirmation Bias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Social Influence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the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Forming of Majority Opinions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social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5E387-B761-465F-B67B-D2CC653BD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104" y="3911676"/>
            <a:ext cx="10493829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Tobias Beers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 Dickens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Mannus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Schomaker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Visser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Dirk Zomerdijk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0418A-C300-4C40-8F59-ED632DD7F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2E4B3-280F-40EF-A3AA-3DBA2D1D8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00FE5A-62ED-4B7A-94EF-8004A48F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1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CAB1C-4F09-4222-9FBF-937371450836}"/>
              </a:ext>
            </a:extLst>
          </p:cNvPr>
          <p:cNvSpPr/>
          <p:nvPr/>
        </p:nvSpPr>
        <p:spPr>
          <a:xfrm>
            <a:off x="3911722" y="5892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Alvarez-Galvez, J. (2016). Network models of minority opinion spreading: using agent-based modeling to study possible scenarios of social contagion.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Social Science Computer Review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34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(5), 567-581.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988C1E-C5CF-44EA-9625-E605C9C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22" y="1820909"/>
            <a:ext cx="5608043" cy="40644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7D7A3-16F2-44AD-A1C8-E432D3E39266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D1D5F-1114-4614-8DD8-8A66F0C0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1D0BF-B703-479C-8559-C150A887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BF632-6C21-465D-9FDD-1667EA13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1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A (.58) and B (.42)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A or B 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87C549-BEC9-4058-B4E8-F7C0947E99E8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1E126296-518D-4CA5-93D4-7A31C6D9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22" y="1820909"/>
            <a:ext cx="5608043" cy="4064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4A787-72B5-47D2-8662-93B588777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F0509-5459-4492-8E3B-E863F2143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51BFD-2DC9-4806-A636-FADD7398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FCE6F-B4E1-4651-9E71-D6CD9D99D618}"/>
              </a:ext>
            </a:extLst>
          </p:cNvPr>
          <p:cNvSpPr/>
          <p:nvPr/>
        </p:nvSpPr>
        <p:spPr>
          <a:xfrm>
            <a:off x="3911722" y="5892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Alvarez-Galvez, J. (2016). Network models of minority opinion spreading: using agent-based modeling to study possible scenarios of social contagion.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Social Science Computer Review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34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(5), 567-581.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0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  <a:p>
            <a:pPr lvl="1">
              <a:lnSpc>
                <a:spcPct val="150000"/>
              </a:lnSpc>
            </a:pPr>
            <a:r>
              <a:rPr lang="nl-NL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Bound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A ( .58 ) and B ( .42 )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Opinion? (B)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Preference? (.31)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(Probability A &gt; Preference for B):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Choose A or B based on probability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Calculate new preference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CE0D7-E12D-4C01-995C-3F20194B54E6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9FE475-E609-488F-8B28-57FEB8922A2C}"/>
              </a:ext>
            </a:extLst>
          </p:cNvPr>
          <p:cNvSpPr/>
          <p:nvPr/>
        </p:nvSpPr>
        <p:spPr>
          <a:xfrm>
            <a:off x="3708767" y="4258328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989C1-2191-4193-B1B8-68ED44D9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8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45719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A ( .58 ) and B ( .42 )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Opinion? (B)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Preference? (.31)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(Probability A &gt; Preference for B):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Choose A or B based on probability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6D0B0-B01F-45F6-A568-CE2E75B99B21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9BAA35-F0DA-43A6-A0D6-48B4D664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502101-6A87-44D3-8052-98B797005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4E846-D582-4B93-99E2-091C02BF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7232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 (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b="1" baseline="-25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1657350" lvl="3" indent="-28575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Coupling Coefficient K: Social Influence (~0.01)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(Calculate new preference)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21DC21C-95C7-41EC-A67D-7BC64DCC9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77" y="4575532"/>
            <a:ext cx="6613443" cy="9377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F6F019-AD38-4BBA-9425-82EA90D35933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030D8-9528-48D3-9F56-15D4C5074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7891B-52EF-41D7-946F-4D2E7037F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ED143-53D1-4ABC-881E-5D9CA791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1B4A2-946D-4D06-9232-C2C09B9EE0FF}"/>
              </a:ext>
            </a:extLst>
          </p:cNvPr>
          <p:cNvSpPr/>
          <p:nvPr/>
        </p:nvSpPr>
        <p:spPr>
          <a:xfrm>
            <a:off x="2514600" y="57193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Starnini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M.,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Frasca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M., &amp;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Baronchelli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A. (2016). Emergence of metapopulations and echo chambers in mobile agents. 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Scientific reports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6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31834.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4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Trust 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Selected Neighbors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0A8F87-CC18-4589-9698-BB92DFC002E3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93C9F-32F6-4C1A-91F4-717D13D995F1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(Update Trust)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999DE56-242D-4E7E-8A73-2F3CA7B0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08" y="5043586"/>
            <a:ext cx="4644929" cy="806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594DA4-5A6F-4F79-8F65-BA7B390637DB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8454DB-F685-4D1C-82F1-5EFF0633C983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9E6B25-6DF7-481E-BD04-53A2A13B5100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62FF70-B70D-4B72-A4F6-0689683299E8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04C816-11A9-413F-ACCC-31CAEF2837BD}"/>
              </a:ext>
            </a:extLst>
          </p:cNvPr>
          <p:cNvCxnSpPr>
            <a:cxnSpLocks/>
            <a:stCxn id="52" idx="7"/>
            <a:endCxn id="49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6E894B-90BF-4F23-B6E4-AB2D35A74B79}"/>
              </a:ext>
            </a:extLst>
          </p:cNvPr>
          <p:cNvCxnSpPr>
            <a:cxnSpLocks/>
            <a:stCxn id="51" idx="5"/>
            <a:endCxn id="52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01774EC-1FFD-4EEA-81EB-C495DAC5C652}"/>
              </a:ext>
            </a:extLst>
          </p:cNvPr>
          <p:cNvCxnSpPr>
            <a:cxnSpLocks/>
            <a:stCxn id="52" idx="0"/>
            <a:endCxn id="50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2F0F855E-5D70-4DD9-A6CC-EFDF749C23F2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1A74D49-9551-4E26-8418-00BAE80EFD5E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5EE3C0-F9FA-406B-808A-CE561C55492A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  <a:alpha val="17000"/>
            </a:schemeClr>
          </a:solidFill>
          <a:ln w="47625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5335ED-2AA4-41BC-8A9F-2F8ECB4CD902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48739C-C75B-4AF1-8BBF-F14CC8BB0E72}"/>
              </a:ext>
            </a:extLst>
          </p:cNvPr>
          <p:cNvSpPr txBox="1"/>
          <p:nvPr/>
        </p:nvSpPr>
        <p:spPr>
          <a:xfrm>
            <a:off x="6075050" y="3264892"/>
            <a:ext cx="80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.7 ↑</a:t>
            </a:r>
          </a:p>
          <a:p>
            <a:r>
              <a:rPr lang="en-US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E3DA36-876C-4567-A6BC-76701CCD69A7}"/>
              </a:ext>
            </a:extLst>
          </p:cNvPr>
          <p:cNvSpPr txBox="1"/>
          <p:nvPr/>
        </p:nvSpPr>
        <p:spPr>
          <a:xfrm>
            <a:off x="6782274" y="3626290"/>
            <a:ext cx="68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.4 ↓</a:t>
            </a:r>
          </a:p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E73728-FE05-4300-9722-34156910B934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D76B0C-66AF-4FFF-B1A9-D157FF807C25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A5340D-3FBE-45D0-8B59-852FE95EF2C3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F749E4-65A9-4F53-A2AF-3A4A362E0C49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63FD10-924B-4B92-BABD-AA297B6EA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1EB322-ABA5-4001-A77C-BAEFD570F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54861-F8E9-4E7E-B1C2-608C3C12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Majority Opinion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Echo Chambers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Malicious Agents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49645-F03E-4ADF-8D64-C50CA0F7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959A8-87C7-49D3-AD30-67700C76B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D8232-5C3F-49D5-A6F9-6A70D8D7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FE1AC-DFE1-4E15-BB67-7542F36B9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88" y="1250405"/>
            <a:ext cx="70008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etwork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reworks in the night sky&#10;&#10;Description automatically generated">
            <a:extLst>
              <a:ext uri="{FF2B5EF4-FFF2-40B4-BE49-F238E27FC236}">
                <a16:creationId xmlns:a16="http://schemas.microsoft.com/office/drawing/2014/main" id="{4964ACCD-52CC-4171-8E2C-AC3CF806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7" y="867177"/>
            <a:ext cx="1067860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F720-2C36-4561-84BA-60BF1C034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1ACC4-911D-4372-BA02-2CCC012A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F38D7-EA63-4989-A55C-A836540E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2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(Majority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384C03C-6492-4285-A771-37A49FA3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" y="2058163"/>
            <a:ext cx="7106954" cy="3312171"/>
          </a:xfrm>
          <a:prstGeom prst="rect">
            <a:avLst/>
          </a:prstGeom>
        </p:spPr>
      </p:pic>
      <p:pic>
        <p:nvPicPr>
          <p:cNvPr id="5" name="Picture 4" descr="Fireworks in the night sky&#10;&#10;Description automatically generated">
            <a:extLst>
              <a:ext uri="{FF2B5EF4-FFF2-40B4-BE49-F238E27FC236}">
                <a16:creationId xmlns:a16="http://schemas.microsoft.com/office/drawing/2014/main" id="{7FFE80A3-C091-4E0D-9FF4-5A9374542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3" y="1753932"/>
            <a:ext cx="6168578" cy="38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1C32E-3D74-452F-8B24-736595001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A176C-92EF-40FA-A79B-EAB0DDBAE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31C4-AD1C-45FC-9B8E-343EA92A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1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(Radical Opinions)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works in the night sky&#10;&#10;Description automatically generated">
            <a:extLst>
              <a:ext uri="{FF2B5EF4-FFF2-40B4-BE49-F238E27FC236}">
                <a16:creationId xmlns:a16="http://schemas.microsoft.com/office/drawing/2014/main" id="{75EB6E69-22AA-4DAF-A914-A67D2788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02" y="777025"/>
            <a:ext cx="109728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83E2DC-5CBE-47D4-BED4-C0D41A7CEFD9}"/>
              </a:ext>
            </a:extLst>
          </p:cNvPr>
          <p:cNvSpPr/>
          <p:nvPr/>
        </p:nvSpPr>
        <p:spPr>
          <a:xfrm>
            <a:off x="10157138" y="1809807"/>
            <a:ext cx="1755819" cy="1224767"/>
          </a:xfrm>
          <a:prstGeom prst="ellipse">
            <a:avLst/>
          </a:prstGeom>
          <a:noFill/>
          <a:ln w="857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3CF3D-BCD2-411E-A0E7-ABB7857105EF}"/>
              </a:ext>
            </a:extLst>
          </p:cNvPr>
          <p:cNvSpPr txBox="1"/>
          <p:nvPr/>
        </p:nvSpPr>
        <p:spPr>
          <a:xfrm>
            <a:off x="319314" y="1519707"/>
            <a:ext cx="337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Majority Opinion</a:t>
            </a:r>
            <a:br>
              <a:rPr lang="nl-NL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nl-NL" sz="24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nl-N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Echo Chamber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867FF8-1EB6-4176-8D36-67A947FED5D6}"/>
              </a:ext>
            </a:extLst>
          </p:cNvPr>
          <p:cNvSpPr/>
          <p:nvPr/>
        </p:nvSpPr>
        <p:spPr>
          <a:xfrm>
            <a:off x="6909515" y="2717442"/>
            <a:ext cx="4874654" cy="4140558"/>
          </a:xfrm>
          <a:prstGeom prst="ellipse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E8246B-1300-4C2E-8B84-C5F48977B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A7035-3069-4569-91A4-479C202B3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A45F4B-8476-4B65-A2C3-69FE48C0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Definitions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(wiki)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712870" y="1753932"/>
            <a:ext cx="6215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Confirmation Bias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(Similarity)</a:t>
            </a:r>
          </a:p>
          <a:p>
            <a:r>
              <a:rPr lang="en-US" sz="2000" dirty="0">
                <a:latin typeface="+mj-lt"/>
              </a:rPr>
              <a:t> … is </a:t>
            </a:r>
            <a:r>
              <a:rPr lang="en-US" sz="2000" b="1" dirty="0">
                <a:latin typeface="+mj-lt"/>
              </a:rPr>
              <a:t>the tendency to search for</a:t>
            </a:r>
            <a:r>
              <a:rPr lang="en-US" sz="2000" dirty="0">
                <a:latin typeface="+mj-lt"/>
              </a:rPr>
              <a:t>, interpret, favor, and recall </a:t>
            </a:r>
            <a:r>
              <a:rPr lang="en-US" sz="2000" b="1" dirty="0">
                <a:latin typeface="+mj-lt"/>
              </a:rPr>
              <a:t>information in a way that confirms one's preexisting beliefs </a:t>
            </a:r>
            <a:r>
              <a:rPr lang="en-US" sz="2000" dirty="0">
                <a:latin typeface="+mj-lt"/>
              </a:rPr>
              <a:t>or hypotheses.</a:t>
            </a:r>
            <a:endParaRPr lang="en-US" sz="2800" b="1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Social influence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(Coupling Co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ëfficient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occurs </a:t>
            </a:r>
            <a:r>
              <a:rPr lang="en-US" sz="20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when a person's emotions, opinions or behaviors are affected by others </a:t>
            </a:r>
            <a:r>
              <a:rPr lang="en-US" sz="20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intentionally or unintentionally.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FBB85-8192-449B-B20C-8E3D086A7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73AB-4D50-479A-9757-54C205FFE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F8DA2-7C08-44C9-ABCF-9041763A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6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(Malicious Agent)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930C0-FE13-48C9-8241-38E2915C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2730-63FD-4AA7-AED4-519C7C63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CA13F-C317-4809-B020-772E76C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6B53B-8DD7-42C2-99A1-E7D94B3E60D0}"/>
              </a:ext>
            </a:extLst>
          </p:cNvPr>
          <p:cNvSpPr txBox="1"/>
          <p:nvPr/>
        </p:nvSpPr>
        <p:spPr>
          <a:xfrm>
            <a:off x="712870" y="1753932"/>
            <a:ext cx="8662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Malicious Agents: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Influential Agent with bad intentions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most connected Agent becomes malicious: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Edges: 1.0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Preference: 1.0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9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(Malicious Agent)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D8ED9-A59D-4F83-8B2A-A190A6D3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03" y="1845161"/>
            <a:ext cx="9118481" cy="426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930C0-FE13-48C9-8241-38E2915C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2730-63FD-4AA7-AED4-519C7C63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CA13F-C317-4809-B020-772E76C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7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Further Research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930C0-FE13-48C9-8241-38E2915C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2730-63FD-4AA7-AED4-519C7C63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CA13F-C317-4809-B020-772E76C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59956-6C26-4E5D-B1EB-9086EA619AF0}"/>
              </a:ext>
            </a:extLst>
          </p:cNvPr>
          <p:cNvSpPr txBox="1"/>
          <p:nvPr/>
        </p:nvSpPr>
        <p:spPr>
          <a:xfrm>
            <a:off x="712870" y="1595021"/>
            <a:ext cx="100452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 at how malicious agents influences the dynamics of the system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Minority majority distribution </a:t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(Malicious agent’s influence on the opinion distribution)   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trust of agents in the system</a:t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(do agents become less trustful as malicious agents are introduced)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Echo chambers </a:t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(do malicious agents influence the amount of echo chambers)</a:t>
            </a:r>
          </a:p>
          <a:p>
            <a:pPr marL="342900" indent="-342900">
              <a:buFontTx/>
              <a:buChar char="-"/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Preferences of the minority and majority opinions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2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4539291" y="3033936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69744-6CAD-4341-B23D-BC1B739E7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48602-5F93-408A-AFBE-1FFC30454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9C296-F24B-4127-A436-3EF4B639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712870" y="1753932"/>
            <a:ext cx="621528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Small-World 	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 Free 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Node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Agent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Edge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Trust [0,1]</a:t>
            </a:r>
          </a:p>
        </p:txBody>
      </p:sp>
      <p:pic>
        <p:nvPicPr>
          <p:cNvPr id="26" name="Picture 25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F81C7BED-2598-47A0-9F04-CE0D549D0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20" y="2109408"/>
            <a:ext cx="7363794" cy="2297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8D0A6-95B4-4D42-89E6-46A7D518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2C815-256D-4EF7-91E9-F34FAB3C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A7883-B122-4B49-92B3-9968CC81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5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C50892-407B-4C69-B9AA-792009D2F984}"/>
              </a:ext>
            </a:extLst>
          </p:cNvPr>
          <p:cNvSpPr/>
          <p:nvPr/>
        </p:nvSpPr>
        <p:spPr>
          <a:xfrm>
            <a:off x="857566" y="2278259"/>
            <a:ext cx="687376" cy="657981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2076764" y="2191750"/>
            <a:ext cx="437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(0,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Preference [0, 1]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1AD8D-8655-46F8-8969-AE49CB9C8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7ACE7-DD34-4B6D-92D3-E94143F42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8AAC0-AFAF-4001-95F7-B88BCAB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58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Behaviour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712870" y="1753932"/>
            <a:ext cx="62152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</a:p>
          <a:p>
            <a:pPr marL="342900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Talks to Neighbors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(Similar, Trust)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5CDFA-5855-4A19-BB37-F48A77FD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83F62-A7F2-4C45-BEEF-A7443893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D2FCD-FC6B-446F-9D88-ED34BF78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1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A0AA54-46DD-4621-9085-6DA6315EBDC0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095AB4-792A-4ADF-9FF3-BC7AA955AB74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776E65-3F97-4CB9-99CC-1A755ECA3AB9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(Select Neighbors)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FD2F4-94E9-412F-90F6-22A877ACACA7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7FE89F-ED2F-484B-A6E0-FEAD50CB987F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AA317-4B27-487B-A7D3-1F0BED4950CE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46E42C-F82F-4072-9315-E4AA5734411C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39479" y="1922208"/>
            <a:ext cx="415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Neighbors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 (~.025)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&amp; Preference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2E146-2F72-4389-8905-0134323ECC1F}"/>
              </a:ext>
            </a:extLst>
          </p:cNvPr>
          <p:cNvSpPr txBox="1"/>
          <p:nvPr/>
        </p:nvSpPr>
        <p:spPr>
          <a:xfrm>
            <a:off x="5238229" y="3443756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00E007-856F-444A-AB82-EF965FEBC630}"/>
              </a:ext>
            </a:extLst>
          </p:cNvPr>
          <p:cNvSpPr txBox="1"/>
          <p:nvPr/>
        </p:nvSpPr>
        <p:spPr>
          <a:xfrm>
            <a:off x="6075050" y="3264892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5CB71B-FA37-4023-9F8B-E4A4BED037A0}"/>
              </a:ext>
            </a:extLst>
          </p:cNvPr>
          <p:cNvSpPr txBox="1"/>
          <p:nvPr/>
        </p:nvSpPr>
        <p:spPr>
          <a:xfrm>
            <a:off x="6782274" y="3626290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02D556-E72E-49BB-9125-30A6A195EA08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CDAE05-0F66-43FE-92EA-7030CBEBD9FC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44AF83-8F7E-4E7A-BC6F-139FC8F73236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7099E1-05E6-48A7-B460-4A029321C900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32291-A214-43E3-B68D-13586F1502A2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E0ABA-924E-417E-8AE1-B741F68B5770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1C5BE-57B6-4EEF-936B-5FC90BF2E47B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6A2210-1A2F-4277-8B5B-FED8A1656E81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2C0F66-B8FC-4E2A-AE7F-1AC741518992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C7D0C-FD38-438C-B329-780A88E9F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894B4D-8D6E-4128-B857-C6FCF7DF1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AEACA-016B-4F23-B5A2-2C50A33A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9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A0AA54-46DD-4621-9085-6DA6315EBDC0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095AB4-792A-4ADF-9FF3-BC7AA955AB74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776E65-3F97-4CB9-99CC-1A755ECA3AB9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(Select Neighbors)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FD2F4-94E9-412F-90F6-22A877ACACA7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7FE89F-ED2F-484B-A6E0-FEAD50CB987F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AA317-4B27-487B-A7D3-1F0BED4950CE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46E42C-F82F-4072-9315-E4AA5734411C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39479" y="1922208"/>
            <a:ext cx="41577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Neighbors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 (~.025)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&amp; Preference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2E146-2F72-4389-8905-0134323ECC1F}"/>
              </a:ext>
            </a:extLst>
          </p:cNvPr>
          <p:cNvSpPr txBox="1"/>
          <p:nvPr/>
        </p:nvSpPr>
        <p:spPr>
          <a:xfrm>
            <a:off x="5238229" y="3443756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00E007-856F-444A-AB82-EF965FEBC630}"/>
              </a:ext>
            </a:extLst>
          </p:cNvPr>
          <p:cNvSpPr txBox="1"/>
          <p:nvPr/>
        </p:nvSpPr>
        <p:spPr>
          <a:xfrm>
            <a:off x="6075050" y="3264892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5CB71B-FA37-4023-9F8B-E4A4BED037A0}"/>
              </a:ext>
            </a:extLst>
          </p:cNvPr>
          <p:cNvSpPr txBox="1"/>
          <p:nvPr/>
        </p:nvSpPr>
        <p:spPr>
          <a:xfrm>
            <a:off x="6782274" y="3626290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02D556-E72E-49BB-9125-30A6A195EA08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CDAE05-0F66-43FE-92EA-7030CBEBD9FC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44AF83-8F7E-4E7A-BC6F-139FC8F73236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7099E1-05E6-48A7-B460-4A029321C900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32291-A214-43E3-B68D-13586F1502A2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E0ABA-924E-417E-8AE1-B741F68B5770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AC6FC-610B-4FB8-AE85-D7AC1A8AE9B6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1AEBF-2CA8-449A-8FFE-E27AC40899E8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69D99-8800-45B0-B81C-D1A26D0C72A7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663A11-3DE6-4D4C-BCDA-641DF8C3E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73B6BE-E261-4A98-90A1-F217F742F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2D6A4-B752-43E9-BD13-0FE943AA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5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C8A902-7BD5-47C8-98C9-B85B949E7066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8BEAFD-0BA4-4F36-8C88-9C222A73D08A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A98A4-FC48-4E7B-9EA7-0F3B3D23BDC8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8FA4C4-0BC2-4EB5-B4E5-6E0D6E59D6EC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0A8F87-CC18-4589-9698-BB92DFC002E3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93C9F-32F6-4C1A-91F4-717D13D995F1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(Select Neighbors)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ECFF88-F6A0-45ED-872F-67DBFDF726B5}"/>
              </a:ext>
            </a:extLst>
          </p:cNvPr>
          <p:cNvCxnSpPr>
            <a:cxnSpLocks/>
            <a:stCxn id="65" idx="7"/>
            <a:endCxn id="62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38105B-1A6B-4676-847B-1412C6483F88}"/>
              </a:ext>
            </a:extLst>
          </p:cNvPr>
          <p:cNvCxnSpPr>
            <a:cxnSpLocks/>
            <a:stCxn id="64" idx="5"/>
            <a:endCxn id="65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A61F151-B7DD-4709-9E8F-8E330B59B0C8}"/>
              </a:ext>
            </a:extLst>
          </p:cNvPr>
          <p:cNvCxnSpPr>
            <a:cxnSpLocks/>
            <a:stCxn id="65" idx="0"/>
            <a:endCxn id="63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63FDE33-22F1-4304-B98C-8273117E26E6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0C062E-3E9E-4F11-9CDE-D4F611837F14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02A2AEC-3A5F-4298-BDFE-1C652934E9B8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  <a:alpha val="17000"/>
            </a:schemeClr>
          </a:solidFill>
          <a:ln w="47625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17CB1F-313B-4DAC-9948-06AD890E0161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3DE869-173A-428D-960C-28AB85C14B38}"/>
              </a:ext>
            </a:extLst>
          </p:cNvPr>
          <p:cNvSpPr txBox="1"/>
          <p:nvPr/>
        </p:nvSpPr>
        <p:spPr>
          <a:xfrm>
            <a:off x="6075050" y="3264892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521045-1654-4F44-8E89-A1B5700CC7D9}"/>
              </a:ext>
            </a:extLst>
          </p:cNvPr>
          <p:cNvSpPr txBox="1"/>
          <p:nvPr/>
        </p:nvSpPr>
        <p:spPr>
          <a:xfrm>
            <a:off x="6782274" y="3626290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3C132C-388C-4D2F-9A78-82EEC8846237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D4E2B-37BE-45DC-A57A-2711F33D885F}"/>
              </a:ext>
            </a:extLst>
          </p:cNvPr>
          <p:cNvSpPr txBox="1"/>
          <p:nvPr/>
        </p:nvSpPr>
        <p:spPr>
          <a:xfrm>
            <a:off x="39479" y="1922208"/>
            <a:ext cx="41577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Neighbors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 (~.025)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&amp; Preference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B6108-DE33-44F5-9C82-816D6F417CE2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ACD47-8623-4FC6-8561-9B3BE50780CF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72DC7-D58E-44F0-8348-54AE4612C3BA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50A45C3-7F3C-4773-81B7-9539FA25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93CE7A-2185-420D-86F1-F5E86B506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1336F3-55A0-4D66-83D7-451A5D99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1E9D2-901B-478A-832E-C1FF074AB71B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9649A-44B5-49F4-BAEE-64DAD02FF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E4507-CD5B-48BE-AB21-C91AD6226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6B6AE-C544-483A-9521-389B3862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681</Words>
  <Application>Microsoft Office PowerPoint</Application>
  <PresentationFormat>Widescreen</PresentationFormat>
  <Paragraphs>272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Wingdings</vt:lpstr>
      <vt:lpstr>Office Theme</vt:lpstr>
      <vt:lpstr>The Influence of Confirmation Bias and Social Influence on the Forming of Majority Opinions in social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Social Compliance and Social Influence on the forming of majority opinions in social networks</dc:title>
  <dc:creator>Dirk Zomerdijk</dc:creator>
  <cp:lastModifiedBy>Dirk Zomerdijk</cp:lastModifiedBy>
  <cp:revision>53</cp:revision>
  <dcterms:created xsi:type="dcterms:W3CDTF">2019-01-31T12:41:40Z</dcterms:created>
  <dcterms:modified xsi:type="dcterms:W3CDTF">2019-02-10T17:07:32Z</dcterms:modified>
</cp:coreProperties>
</file>